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12"/>
  </p:notesMasterIdLst>
  <p:handoutMasterIdLst>
    <p:handoutMasterId r:id="rId13"/>
  </p:handoutMasterIdLst>
  <p:sldIdLst>
    <p:sldId id="321" r:id="rId2"/>
    <p:sldId id="359" r:id="rId3"/>
    <p:sldId id="364" r:id="rId4"/>
    <p:sldId id="363" r:id="rId5"/>
    <p:sldId id="367" r:id="rId6"/>
    <p:sldId id="368" r:id="rId7"/>
    <p:sldId id="369" r:id="rId8"/>
    <p:sldId id="370" r:id="rId9"/>
    <p:sldId id="358" r:id="rId10"/>
    <p:sldId id="341" r:id="rId11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3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416" y="77"/>
      </p:cViewPr>
      <p:guideLst>
        <p:guide orient="horz" pos="1162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7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73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8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469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284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76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ostgrespro/blog/442804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habr.com/ru/company/lesta_studio/blog/323354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</a:t>
            </a:r>
            <a:r>
              <a:rPr lang="ru-RU" sz="8000" dirty="0"/>
              <a:t>4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https://habr.com/ru/company/postgrespro/blog/442804/</a:t>
            </a:r>
            <a:endParaRPr lang="ru-RU" sz="3200" dirty="0"/>
          </a:p>
          <a:p>
            <a:r>
              <a:rPr lang="en-US" sz="3200" dirty="0"/>
              <a:t>https://postgrespro.ru/docs/postgrespro/9.6/transaction-iso</a:t>
            </a:r>
            <a:endParaRPr lang="ru-RU" sz="3200" dirty="0"/>
          </a:p>
          <a:p>
            <a:r>
              <a:rPr lang="en-US" sz="3200" dirty="0">
                <a:hlinkClick r:id="rId4"/>
              </a:rPr>
              <a:t>https://habr.com/ru/company/lesta_studio/blog/323354/</a:t>
            </a:r>
            <a:endParaRPr lang="ru-RU" sz="3200" dirty="0"/>
          </a:p>
          <a:p>
            <a:r>
              <a:rPr lang="en-US" sz="3200" dirty="0"/>
              <a:t>https://habr.com/ru/company/piter/blog/522366/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81313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Архитектура </a:t>
            </a:r>
            <a:r>
              <a:rPr lang="en-US" sz="6000" dirty="0"/>
              <a:t>Postgres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705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Postgres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Наследник базы </a:t>
            </a:r>
            <a:r>
              <a:rPr lang="en-US" sz="6000" dirty="0"/>
              <a:t>Ingres, </a:t>
            </a:r>
            <a:r>
              <a:rPr lang="ru-RU" sz="6000" dirty="0"/>
              <a:t>отсюда и название.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19</a:t>
            </a:r>
            <a:r>
              <a:rPr lang="ru-RU" sz="6000" dirty="0"/>
              <a:t>88г -  Майкл </a:t>
            </a:r>
            <a:r>
              <a:rPr lang="ru-RU" sz="6000" dirty="0" err="1"/>
              <a:t>Стоунбрейкер</a:t>
            </a:r>
            <a:r>
              <a:rPr lang="ru-RU" sz="6000" dirty="0"/>
              <a:t> представляет первую версию базы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1996г – Официально переименована в </a:t>
            </a:r>
            <a:r>
              <a:rPr lang="en-US" sz="6000" dirty="0"/>
              <a:t>PostgreSQL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80728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601966" y="106468"/>
            <a:ext cx="92456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Архитектура </a:t>
            </a:r>
            <a:r>
              <a:rPr lang="en-US" sz="8000" dirty="0"/>
              <a:t>Postgres</a:t>
            </a:r>
            <a:endParaRPr lang="ru-RU" sz="8000" dirty="0"/>
          </a:p>
        </p:txBody>
      </p:sp>
      <p:pic>
        <p:nvPicPr>
          <p:cNvPr id="5122" name="Picture 2" descr="https://distributedsystemsauthority.com/wp-content/uploads/2019/09/postgresArchitecture1.jpg">
            <a:extLst>
              <a:ext uri="{FF2B5EF4-FFF2-40B4-BE49-F238E27FC236}">
                <a16:creationId xmlns:a16="http://schemas.microsoft.com/office/drawing/2014/main" id="{012AED30-3CE6-44B7-B895-9F30A0A2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60" y="1424411"/>
            <a:ext cx="14378940" cy="98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9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12038" y="1146443"/>
            <a:ext cx="2303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Слои</a:t>
            </a:r>
          </a:p>
        </p:txBody>
      </p:sp>
      <p:pic>
        <p:nvPicPr>
          <p:cNvPr id="6146" name="Picture 2" descr="https://habrastorage.org/r/w1560/webt/oz/ur/4z/ozur4zenihys-v-7wl5rnxyi8em.png">
            <a:extLst>
              <a:ext uri="{FF2B5EF4-FFF2-40B4-BE49-F238E27FC236}">
                <a16:creationId xmlns:a16="http://schemas.microsoft.com/office/drawing/2014/main" id="{86FF07D7-AB6F-4194-A96E-2B0E00CF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17" y="2815908"/>
            <a:ext cx="16807326" cy="809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6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23724" y="1146443"/>
            <a:ext cx="7080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Страницы(</a:t>
            </a:r>
            <a:r>
              <a:rPr lang="en-US" sz="8000" dirty="0"/>
              <a:t>Page</a:t>
            </a:r>
            <a:r>
              <a:rPr lang="ru-RU" sz="8000" dirty="0"/>
              <a:t>)</a:t>
            </a:r>
          </a:p>
        </p:txBody>
      </p:sp>
      <p:pic>
        <p:nvPicPr>
          <p:cNvPr id="10242" name="Picture 2" descr="Внутренности PostgreSQL: страницы и кортежи | Записки программиста">
            <a:extLst>
              <a:ext uri="{FF2B5EF4-FFF2-40B4-BE49-F238E27FC236}">
                <a16:creationId xmlns:a16="http://schemas.microsoft.com/office/drawing/2014/main" id="{11CF8674-87E8-415D-A73A-3398E799B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6"/>
          <a:stretch/>
        </p:blipFill>
        <p:spPr bwMode="auto">
          <a:xfrm>
            <a:off x="4018280" y="2906959"/>
            <a:ext cx="12092940" cy="72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1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40104" y="1146443"/>
            <a:ext cx="2847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TOAST</a:t>
            </a:r>
            <a:endParaRPr lang="ru-RU" sz="8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9C6E5C-6BE3-4015-A135-C0C32150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81" y="3089275"/>
            <a:ext cx="1118235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1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Postgres </a:t>
            </a:r>
            <a:r>
              <a:rPr lang="ru-RU" sz="6000" dirty="0"/>
              <a:t>хранит все данные в файлах на диске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Файлы делятся на страницы, страницы делятся на Элементы(</a:t>
            </a:r>
            <a:r>
              <a:rPr lang="en-US" sz="6000" dirty="0"/>
              <a:t>Tuple</a:t>
            </a:r>
            <a:r>
              <a:rPr lang="ru-RU" sz="6000" dirty="0"/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</a:t>
            </a:r>
            <a:r>
              <a:rPr lang="en-US" sz="6000" dirty="0"/>
              <a:t>/</a:t>
            </a:r>
            <a:r>
              <a:rPr lang="ru-RU" sz="6000" dirty="0"/>
              <a:t>удалении элементы не удаляются со страница а помечаются номером транзакции</a:t>
            </a:r>
          </a:p>
          <a:p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6135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856714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91706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</a:t>
            </a:r>
            <a:r>
              <a:rPr lang="ru-RU" sz="6000" dirty="0" err="1"/>
              <a:t>сиквенс</a:t>
            </a:r>
            <a:r>
              <a:rPr lang="ru-RU" sz="6000" dirty="0"/>
              <a:t> и триггер для автозаполнения полей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Получить </a:t>
            </a:r>
            <a:r>
              <a:rPr lang="ru-RU" sz="6000" dirty="0" err="1"/>
              <a:t>дедлок</a:t>
            </a:r>
            <a:endParaRPr lang="ru-RU" sz="6000" dirty="0"/>
          </a:p>
          <a:p>
            <a:r>
              <a:rPr lang="ru-RU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7687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15202</TotalTime>
  <Words>164</Words>
  <Application>Microsoft Office PowerPoint</Application>
  <PresentationFormat>Произвольный</PresentationFormat>
  <Paragraphs>36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692</cp:revision>
  <dcterms:created xsi:type="dcterms:W3CDTF">2020-08-11T16:12:28Z</dcterms:created>
  <dcterms:modified xsi:type="dcterms:W3CDTF">2023-03-13T17:39:20Z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